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70" r:id="rId14"/>
    <p:sldId id="271" r:id="rId15"/>
    <p:sldId id="273" r:id="rId16"/>
    <p:sldId id="274" r:id="rId17"/>
    <p:sldId id="276" r:id="rId18"/>
    <p:sldId id="277" r:id="rId19"/>
    <p:sldId id="279" r:id="rId20"/>
    <p:sldId id="280" r:id="rId21"/>
    <p:sldId id="282" r:id="rId22"/>
    <p:sldId id="284" r:id="rId23"/>
    <p:sldId id="285" r:id="rId24"/>
    <p:sldId id="287" r:id="rId25"/>
    <p:sldId id="288" r:id="rId26"/>
    <p:sldId id="290" r:id="rId27"/>
    <p:sldId id="292" r:id="rId28"/>
    <p:sldId id="294" r:id="rId29"/>
    <p:sldId id="296" r:id="rId30"/>
    <p:sldId id="298" r:id="rId31"/>
    <p:sldId id="299" r:id="rId32"/>
    <p:sldId id="301" r:id="rId33"/>
    <p:sldId id="30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астя Маслова" initials="НМ" lastIdx="1" clrIdx="0">
    <p:extLst>
      <p:ext uri="{19B8F6BF-5375-455C-9EA6-DF929625EA0E}">
        <p15:presenceInfo xmlns:p15="http://schemas.microsoft.com/office/powerpoint/2012/main" userId="fc6975d9708a15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30T23:22:45.518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rPr/>
              <a:t>Лабораторная работа №4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095500" y="4577834"/>
            <a:ext cx="636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Выполнила: Маслова Анастасия, НКНбд-01-21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2101850"/>
            <a:ext cx="6019800" cy="300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рис.3 Выполнение функции </a:t>
            </a:r>
            <a:r>
              <a:rPr lang="ru-RU" i="1" dirty="0" err="1"/>
              <a:t>ls</a:t>
            </a:r>
            <a:r>
              <a:rPr lang="ru-RU" dirty="0"/>
              <a:t> с опцией </a:t>
            </a:r>
            <a:r>
              <a:rPr lang="ru-RU" i="1" dirty="0"/>
              <a:t>-F</a:t>
            </a:r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1692933"/>
            <a:ext cx="6019800" cy="382773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ru-RU" dirty="0"/>
              <a:t>рис.4 Выполнение функции </a:t>
            </a:r>
            <a:r>
              <a:rPr lang="ru-RU" i="1" dirty="0" err="1"/>
              <a:t>ls</a:t>
            </a:r>
            <a:r>
              <a:rPr lang="ru-RU" dirty="0"/>
              <a:t> с опцией </a:t>
            </a:r>
            <a:r>
              <a:rPr lang="ru-RU" i="1" dirty="0"/>
              <a:t>-l</a:t>
            </a:r>
            <a:endParaRPr lang="ru-RU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0483" y="1600200"/>
            <a:ext cx="4763034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ru-RU" dirty="0"/>
              <a:t>рис.5 Выполнение функции </a:t>
            </a:r>
            <a:r>
              <a:rPr lang="ru-RU" i="1" dirty="0" err="1"/>
              <a:t>ls</a:t>
            </a:r>
            <a:r>
              <a:rPr lang="ru-RU" dirty="0"/>
              <a:t> с опцией </a:t>
            </a:r>
            <a:r>
              <a:rPr lang="ru-RU" i="1" dirty="0"/>
              <a:t>-</a:t>
            </a:r>
            <a:r>
              <a:rPr lang="ru-RU" i="1" dirty="0" err="1"/>
              <a:t>alF</a:t>
            </a:r>
            <a:endParaRPr lang="ru-RU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После с помощью команды </a:t>
            </a:r>
            <a:r>
              <a:rPr i="1"/>
              <a:t>ls -a</a:t>
            </a:r>
            <a:r>
              <a:rPr/>
              <a:t> я обнаружила, что в каталоге /var/spool не существует подкаталог с именем cron (рис.6)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2626511"/>
            <a:ext cx="6019800" cy="19605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371475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рис.6 Поиск подкаталога </a:t>
            </a:r>
            <a:r>
              <a:rPr lang="ru-RU" dirty="0" err="1"/>
              <a:t>cron</a:t>
            </a:r>
            <a:r>
              <a:rPr lang="ru-RU" dirty="0"/>
              <a:t> в /</a:t>
            </a:r>
            <a:r>
              <a:rPr lang="ru-RU" dirty="0" err="1"/>
              <a:t>var</a:t>
            </a:r>
            <a:r>
              <a:rPr lang="ru-RU" dirty="0"/>
              <a:t>/</a:t>
            </a:r>
            <a:r>
              <a:rPr lang="ru-RU" dirty="0" err="1"/>
              <a:t>spool</a:t>
            </a:r>
            <a:endParaRPr lang="ru-RU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С помощью команды </a:t>
            </a:r>
            <a:r>
              <a:rPr i="1"/>
              <a:t>ls -alF</a:t>
            </a:r>
            <a:r>
              <a:rPr/>
              <a:t> я узнала, кто является владельцем файлов и подкаталогов (рис.7)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5957" y="1600200"/>
            <a:ext cx="4492086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рис.7 Выполнение функции </a:t>
            </a:r>
            <a:r>
              <a:rPr lang="ru-RU" i="1" dirty="0" err="1"/>
              <a:t>ls</a:t>
            </a:r>
            <a:r>
              <a:rPr lang="ru-RU" dirty="0"/>
              <a:t> с опцией </a:t>
            </a:r>
            <a:r>
              <a:rPr lang="ru-RU" i="1" dirty="0"/>
              <a:t>-</a:t>
            </a:r>
            <a:r>
              <a:rPr lang="ru-RU" i="1" dirty="0" err="1"/>
              <a:t>alF</a:t>
            </a:r>
            <a:r>
              <a:rPr lang="ru-RU" dirty="0"/>
              <a:t> на корневом каталоге</a:t>
            </a:r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3.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/>
              <a:t>В домашнем каталоге я создала новый каталог с именем newdir. В каталоге ~/newdir я создала новый каталог с именем morefun. В домашнем каталоге я создала одной командой три новых каталога с именами letters, memos, misk. Затем я удалила эти каталоги одной командой. Далее я попробовала удалить ранее созданный каталог ~/newdir командой rm, но не смогла, так как без спец. опций функция </a:t>
            </a:r>
            <a:r>
              <a:rPr i="1"/>
              <a:t>rm</a:t>
            </a:r>
            <a:r>
              <a:rPr/>
              <a:t> не может удалять каталоги. Далее я удалила каталог ~/newdir/morefun из домашнего каталога с помощью </a:t>
            </a:r>
            <a:r>
              <a:rPr i="1"/>
              <a:t>rmdir –ignore-fail-on-non-empty</a:t>
            </a:r>
            <a:r>
              <a:rPr/>
              <a:t> (рис.8).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5400" y="1600200"/>
            <a:ext cx="4013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ru-RU" dirty="0"/>
              <a:t>рис.8 Создание новых подкаталогов и попытка их удалить</a:t>
            </a:r>
            <a:endParaRPr lang="ru-R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4.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С помощью команды man я определила, что с командой </a:t>
            </a:r>
            <a:r>
              <a:rPr i="1"/>
              <a:t>ls</a:t>
            </a:r>
            <a:r>
              <a:rPr/>
              <a:t> нужно использовать опцию </a:t>
            </a:r>
            <a:r>
              <a:rPr i="1"/>
              <a:t>-R</a:t>
            </a:r>
            <a:r>
              <a:rPr/>
              <a:t> для просмотра содержимого не только указанного каталога, но и подкаталогов, входящих в него (рис.9-10).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Цель работы: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/>
              <a:t>Приобретение</a:t>
            </a:r>
            <a:r>
              <a:rPr dirty="0"/>
              <a:t> </a:t>
            </a:r>
            <a:r>
              <a:rPr dirty="0" err="1"/>
              <a:t>практических</a:t>
            </a:r>
            <a:r>
              <a:rPr dirty="0"/>
              <a:t> </a:t>
            </a:r>
            <a:r>
              <a:rPr dirty="0" err="1"/>
              <a:t>навыков</a:t>
            </a:r>
            <a:r>
              <a:rPr dirty="0"/>
              <a:t> </a:t>
            </a:r>
            <a:r>
              <a:rPr dirty="0" err="1"/>
              <a:t>взаимодействия</a:t>
            </a:r>
            <a:r>
              <a:rPr dirty="0"/>
              <a:t> </a:t>
            </a:r>
            <a:r>
              <a:rPr dirty="0" err="1"/>
              <a:t>пользователя</a:t>
            </a:r>
            <a:r>
              <a:rPr dirty="0"/>
              <a:t> с </a:t>
            </a:r>
            <a:r>
              <a:rPr dirty="0" err="1"/>
              <a:t>системой</a:t>
            </a:r>
            <a:r>
              <a:rPr dirty="0"/>
              <a:t> </a:t>
            </a:r>
            <a:r>
              <a:rPr dirty="0" err="1"/>
              <a:t>посредством</a:t>
            </a:r>
            <a:r>
              <a:rPr dirty="0"/>
              <a:t> </a:t>
            </a:r>
            <a:r>
              <a:rPr dirty="0" err="1"/>
              <a:t>командной</a:t>
            </a:r>
            <a:r>
              <a:rPr dirty="0"/>
              <a:t> </a:t>
            </a:r>
            <a:r>
              <a:rPr dirty="0" err="1"/>
              <a:t>строки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9608" y="1600200"/>
            <a:ext cx="4084784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рис.9 Результат вывода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ls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2243" y="1600200"/>
            <a:ext cx="5219514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рис.10 Часть результата работы </a:t>
            </a:r>
            <a:r>
              <a:rPr lang="ru-RU" i="1" dirty="0" err="1"/>
              <a:t>ls</a:t>
            </a:r>
            <a:r>
              <a:rPr lang="ru-RU" i="1" dirty="0"/>
              <a:t> -R</a:t>
            </a:r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5.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С помощью команды man я определила, что опции </a:t>
            </a:r>
            <a:r>
              <a:rPr i="1"/>
              <a:t>-t -l</a:t>
            </a:r>
            <a:r>
              <a:rPr/>
              <a:t> функции </a:t>
            </a:r>
            <a:r>
              <a:rPr i="1"/>
              <a:t>ls</a:t>
            </a:r>
            <a:r>
              <a:rPr/>
              <a:t> позволяющет отсортировать по времени последнего изменения выводимый список содержимого каталога с развёрнутым описанием файлов (рис.11).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1732711"/>
            <a:ext cx="6019800" cy="37481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рис.11 Выполнение функции </a:t>
            </a:r>
            <a:r>
              <a:rPr lang="ru-RU" i="1" dirty="0" err="1"/>
              <a:t>ls</a:t>
            </a:r>
            <a:r>
              <a:rPr lang="ru-RU" dirty="0"/>
              <a:t> с опциями </a:t>
            </a:r>
            <a:r>
              <a:rPr lang="ru-RU" i="1" dirty="0"/>
              <a:t>-t -l</a:t>
            </a:r>
            <a:r>
              <a:rPr lang="ru-RU" dirty="0"/>
              <a:t> на корневом каталоге</a:t>
            </a:r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6.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С помощью команды man я просмотрела описания следующих команд: cd, pwd, mkdir, rmdir, rm (рис.12-16).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0187" y="1600200"/>
            <a:ext cx="4643625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ru-RU" dirty="0"/>
              <a:t>рис.12 Часть результата работы команды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cd</a:t>
            </a:r>
            <a:endParaRPr lang="ru-RU" i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8807" y="1600200"/>
            <a:ext cx="4786385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рис.13 Часть результата работы команды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pwd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4180" y="1600200"/>
            <a:ext cx="4715639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рис.14 Часть результата работы команды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mkdir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9137" y="1600200"/>
            <a:ext cx="4745726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рис.15 Часть результата работы команды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rmdir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4108" y="1600200"/>
            <a:ext cx="4735784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рис.16 Часть результата работы команды </a:t>
            </a:r>
            <a:r>
              <a:rPr lang="ru-RU" i="1" dirty="0" err="1"/>
              <a:t>man</a:t>
            </a:r>
            <a:r>
              <a:rPr lang="ru-RU" i="1" dirty="0"/>
              <a:t> </a:t>
            </a:r>
            <a:r>
              <a:rPr lang="ru-RU" i="1" dirty="0" err="1"/>
              <a:t>rm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ХОД РАБОТЫ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215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7.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Используя информацию, полученную при помощи команды history, я выполнила модификацию и исполнение нескольких команд из буфера команд (рис.17-18).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2299869"/>
            <a:ext cx="6019800" cy="26138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рис.17 Результат работы функции </a:t>
            </a:r>
            <a:r>
              <a:rPr lang="ru-RU" i="1" dirty="0" err="1"/>
              <a:t>history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3043973"/>
            <a:ext cx="6019800" cy="11256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546725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ru-RU" dirty="0"/>
              <a:t>рис.18 Результаты работы модификаций функции </a:t>
            </a:r>
            <a:r>
              <a:rPr lang="ru-RU" i="1" dirty="0" err="1"/>
              <a:t>history</a:t>
            </a:r>
            <a:endParaRPr lang="ru-RU" i="1" dirty="0"/>
          </a:p>
          <a:p>
            <a:pPr marL="0" lvl="0" indent="0" algn="ctr">
              <a:buNone/>
            </a:pP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В результате работы я получила навыки взаимодействия с системой через командную строку.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1.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С помощью команды pwd я определила полное имя домашнего каталога (рис.1).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2.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Далее я перешла в каталог /tmp, вывела на экран его содержимое (рис.1), а также попробовала использовать различные опции </a:t>
            </a:r>
            <a:r>
              <a:rPr i="1"/>
              <a:t>ls</a:t>
            </a:r>
            <a:r>
              <a:rPr/>
              <a:t> (рис.2-5).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2100" y="1830746"/>
            <a:ext cx="6019800" cy="35521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/>
              <a:t>рис.1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рис.1 Результат работы функции </a:t>
            </a:r>
            <a:r>
              <a:rPr i="1"/>
              <a:t>pwd</a:t>
            </a:r>
            <a:r>
              <a:rPr/>
              <a:t> и переход в каталог tmp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2347" y="1600200"/>
            <a:ext cx="5099305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/>
              <a:t>рис.2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рис.2 Выполнение функции </a:t>
            </a:r>
            <a:r>
              <a:rPr i="1"/>
              <a:t>ls</a:t>
            </a:r>
            <a:r>
              <a:rPr/>
              <a:t> с опцией </a:t>
            </a:r>
            <a:r>
              <a:rPr i="1"/>
              <a:t>-a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483</Words>
  <Application>Microsoft Office PowerPoint</Application>
  <PresentationFormat>Экран (4:3)</PresentationFormat>
  <Paragraphs>44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Лабораторная работа №4</vt:lpstr>
      <vt:lpstr>Цель работы:</vt:lpstr>
      <vt:lpstr>ХОД РАБОТЫ</vt:lpstr>
      <vt:lpstr>1.</vt:lpstr>
      <vt:lpstr>2.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3.</vt:lpstr>
      <vt:lpstr>Презентация PowerPoint</vt:lpstr>
      <vt:lpstr>4.</vt:lpstr>
      <vt:lpstr>Презентация PowerPoint</vt:lpstr>
      <vt:lpstr>Презентация PowerPoint</vt:lpstr>
      <vt:lpstr>5.</vt:lpstr>
      <vt:lpstr>Презентация PowerPoint</vt:lpstr>
      <vt:lpstr>6.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7.</vt:lpstr>
      <vt:lpstr>Презентация PowerPoint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№4</dc:title>
  <dc:creator>Настя Маслова</dc:creator>
  <cp:keywords/>
  <cp:lastModifiedBy>Настя Маслова</cp:lastModifiedBy>
  <cp:revision>4</cp:revision>
  <dcterms:created xsi:type="dcterms:W3CDTF">2022-04-30T20:19:28Z</dcterms:created>
  <dcterms:modified xsi:type="dcterms:W3CDTF">2022-05-02T19:34:04Z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43</vt:lpwstr>
  </property>
  <property fmtid="{D5CDD505-2E9C-101B-9397-08002B2CF9AE}" pid="3" name="header-includes">
    <vt:lpwstr/>
  </property>
  <property fmtid="{D5CDD505-2E9C-101B-9397-08002B2CF9AE}" pid="4" name="institute">
    <vt:lpwstr>RUDN University, NKNbd-01-21, Moscow, Russian Federation</vt:lpwstr>
  </property>
  <property fmtid="{D5CDD505-2E9C-101B-9397-08002B2CF9AE}" pid="5" name="section-titles">
    <vt:lpwstr>True</vt:lpwstr>
  </property>
  <property fmtid="{D5CDD505-2E9C-101B-9397-08002B2CF9AE}" pid="6" name="slide_level">
    <vt:lpwstr>2</vt:lpwstr>
  </property>
  <property fmtid="{D5CDD505-2E9C-101B-9397-08002B2CF9AE}" pid="7" name="theme">
    <vt:lpwstr>metropolis</vt:lpwstr>
  </property>
  <property fmtid="{D5CDD505-2E9C-101B-9397-08002B2CF9AE}" pid="8" name="toc">
    <vt:lpwstr>False</vt:lpwstr>
  </property>
</Properties>
</file>